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2" r:id="rId2"/>
    <p:sldId id="807" r:id="rId3"/>
    <p:sldId id="834" r:id="rId4"/>
    <p:sldId id="852" r:id="rId5"/>
    <p:sldId id="853" r:id="rId6"/>
    <p:sldId id="857" r:id="rId7"/>
    <p:sldId id="854" r:id="rId8"/>
    <p:sldId id="855" r:id="rId9"/>
    <p:sldId id="856" r:id="rId10"/>
    <p:sldId id="858" r:id="rId11"/>
    <p:sldId id="859" r:id="rId12"/>
    <p:sldId id="860" r:id="rId13"/>
    <p:sldId id="861" r:id="rId14"/>
    <p:sldId id="862" r:id="rId1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ews Gothic MT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03">
          <p15:clr>
            <a:srgbClr val="A4A3A4"/>
          </p15:clr>
        </p15:guide>
        <p15:guide id="2" pos="2872">
          <p15:clr>
            <a:srgbClr val="A4A3A4"/>
          </p15:clr>
        </p15:guide>
        <p15:guide id="3" orient="horz" pos="711">
          <p15:clr>
            <a:srgbClr val="A4A3A4"/>
          </p15:clr>
        </p15:guide>
        <p15:guide id="4" orient="horz" pos="45">
          <p15:clr>
            <a:srgbClr val="A4A3A4"/>
          </p15:clr>
        </p15:guide>
        <p15:guide id="5" pos="2875">
          <p15:clr>
            <a:srgbClr val="A4A3A4"/>
          </p15:clr>
        </p15:guide>
        <p15:guide id="6" orient="horz" pos="1187">
          <p15:clr>
            <a:srgbClr val="A4A3A4"/>
          </p15:clr>
        </p15:guide>
        <p15:guide id="7" orient="horz" pos="1385">
          <p15:clr>
            <a:srgbClr val="A4A3A4"/>
          </p15:clr>
        </p15:guide>
        <p15:guide id="8" orient="horz" pos="1348">
          <p15:clr>
            <a:srgbClr val="A4A3A4"/>
          </p15:clr>
        </p15:guide>
        <p15:guide id="9" orient="horz" pos="619">
          <p15:clr>
            <a:srgbClr val="A4A3A4"/>
          </p15:clr>
        </p15:guide>
        <p15:guide id="10" orient="horz" pos="407">
          <p15:clr>
            <a:srgbClr val="A4A3A4"/>
          </p15:clr>
        </p15:guide>
        <p15:guide id="11" pos="2839">
          <p15:clr>
            <a:srgbClr val="A4A3A4"/>
          </p15:clr>
        </p15:guide>
        <p15:guide id="12" orient="horz" pos="705">
          <p15:clr>
            <a:srgbClr val="A4A3A4"/>
          </p15:clr>
        </p15:guide>
        <p15:guide id="13" orient="horz" pos="1164">
          <p15:clr>
            <a:srgbClr val="A4A3A4"/>
          </p15:clr>
        </p15:guide>
        <p15:guide id="14" orient="horz" pos="1369">
          <p15:clr>
            <a:srgbClr val="A4A3A4"/>
          </p15:clr>
        </p15:guide>
        <p15:guide id="15" orient="horz" pos="3713">
          <p15:clr>
            <a:srgbClr val="A4A3A4"/>
          </p15:clr>
        </p15:guide>
        <p15:guide id="16" pos="2885">
          <p15:clr>
            <a:srgbClr val="A4A3A4"/>
          </p15:clr>
        </p15:guide>
        <p15:guide id="17" orient="horz" pos="1148">
          <p15:clr>
            <a:srgbClr val="A4A3A4"/>
          </p15:clr>
        </p15:guide>
        <p15:guide id="18" orient="horz" pos="688">
          <p15:clr>
            <a:srgbClr val="A4A3A4"/>
          </p15:clr>
        </p15:guide>
        <p15:guide id="19" orient="horz" pos="3715">
          <p15:clr>
            <a:srgbClr val="A4A3A4"/>
          </p15:clr>
        </p15:guide>
        <p15:guide id="20" pos="2887">
          <p15:clr>
            <a:srgbClr val="A4A3A4"/>
          </p15:clr>
        </p15:guide>
        <p15:guide id="21" orient="horz" pos="3686">
          <p15:clr>
            <a:srgbClr val="A4A3A4"/>
          </p15:clr>
        </p15:guide>
        <p15:guide id="22" orient="horz" pos="1328">
          <p15:clr>
            <a:srgbClr val="A4A3A4"/>
          </p15:clr>
        </p15:guide>
        <p15:guide id="23" orient="horz" pos="622">
          <p15:clr>
            <a:srgbClr val="A4A3A4"/>
          </p15:clr>
        </p15:guide>
        <p15:guide id="24" orient="horz" pos="1068">
          <p15:clr>
            <a:srgbClr val="A4A3A4"/>
          </p15:clr>
        </p15:guide>
        <p15:guide id="25" orient="horz" pos="523">
          <p15:clr>
            <a:srgbClr val="A4A3A4"/>
          </p15:clr>
        </p15:guide>
        <p15:guide id="26" pos="401">
          <p15:clr>
            <a:srgbClr val="A4A3A4"/>
          </p15:clr>
        </p15:guide>
        <p15:guide id="27" pos="2854">
          <p15:clr>
            <a:srgbClr val="A4A3A4"/>
          </p15:clr>
        </p15:guide>
        <p15:guide id="28" orient="horz" pos="4103">
          <p15:clr>
            <a:srgbClr val="A4A3A4"/>
          </p15:clr>
        </p15:guide>
        <p15:guide id="29" orient="horz" pos="1662">
          <p15:clr>
            <a:srgbClr val="A4A3A4"/>
          </p15:clr>
        </p15:guide>
        <p15:guide id="30" orient="horz" pos="1435">
          <p15:clr>
            <a:srgbClr val="A4A3A4"/>
          </p15:clr>
        </p15:guide>
        <p15:guide id="31" pos="393">
          <p15:clr>
            <a:srgbClr val="A4A3A4"/>
          </p15:clr>
        </p15:guide>
        <p15:guide id="32" pos="28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5" userDrawn="1">
          <p15:clr>
            <a:srgbClr val="A4A3A4"/>
          </p15:clr>
        </p15:guide>
        <p15:guide id="2" pos="2157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ANK, REBECCA M" initials="BRM" lastIdx="25" clrIdx="0">
    <p:extLst/>
  </p:cmAuthor>
  <p:cmAuthor id="2" name="Nancy Rinehart" initials="" lastIdx="1" clrIdx="1"/>
  <p:cmAuthor id="3" name="Amanda Todd" initials="" lastIdx="14" clrIdx="2"/>
  <p:cmAuthor id="4" name="Microsoft Office User" initials="Office" lastIdx="2" clrIdx="3">
    <p:extLst/>
  </p:cmAuthor>
  <p:cmAuthor id="5" name="Microsoft Office User" initials="Office [2]" lastIdx="1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0014"/>
    <a:srgbClr val="333399"/>
    <a:srgbClr val="BBE1E3"/>
    <a:srgbClr val="7B0000"/>
    <a:srgbClr val="F0E4BF"/>
    <a:srgbClr val="EDE7CE"/>
    <a:srgbClr val="EDEAE1"/>
    <a:srgbClr val="AD0000"/>
    <a:srgbClr val="EBBD54"/>
    <a:srgbClr val="B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9216" autoAdjust="0"/>
    <p:restoredTop sz="95179" autoAdjust="0"/>
  </p:normalViewPr>
  <p:slideViewPr>
    <p:cSldViewPr snapToGrid="0" snapToObjects="1">
      <p:cViewPr>
        <p:scale>
          <a:sx n="125" d="100"/>
          <a:sy n="125" d="100"/>
        </p:scale>
        <p:origin x="-1224" y="-24"/>
      </p:cViewPr>
      <p:guideLst>
        <p:guide orient="horz" pos="703"/>
        <p:guide orient="horz" pos="711"/>
        <p:guide orient="horz" pos="45"/>
        <p:guide orient="horz" pos="1187"/>
        <p:guide orient="horz" pos="1385"/>
        <p:guide orient="horz" pos="1348"/>
        <p:guide orient="horz" pos="619"/>
        <p:guide orient="horz" pos="407"/>
        <p:guide orient="horz" pos="705"/>
        <p:guide orient="horz" pos="1164"/>
        <p:guide orient="horz" pos="1369"/>
        <p:guide orient="horz" pos="3713"/>
        <p:guide orient="horz" pos="1148"/>
        <p:guide orient="horz" pos="688"/>
        <p:guide orient="horz" pos="3715"/>
        <p:guide orient="horz" pos="3686"/>
        <p:guide orient="horz" pos="1328"/>
        <p:guide orient="horz" pos="622"/>
        <p:guide orient="horz" pos="1068"/>
        <p:guide orient="horz" pos="523"/>
        <p:guide orient="horz" pos="4103"/>
        <p:guide orient="horz" pos="1662"/>
        <p:guide orient="horz" pos="1435"/>
        <p:guide pos="2872"/>
        <p:guide pos="2875"/>
        <p:guide pos="2839"/>
        <p:guide pos="2885"/>
        <p:guide pos="2887"/>
        <p:guide pos="401"/>
        <p:guide pos="2854"/>
        <p:guide pos="393"/>
        <p:guide pos="2882"/>
      </p:guideLst>
    </p:cSldViewPr>
  </p:slideViewPr>
  <p:outlineViewPr>
    <p:cViewPr>
      <p:scale>
        <a:sx n="33" d="100"/>
        <a:sy n="33" d="100"/>
      </p:scale>
      <p:origin x="0" y="43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184" y="-104"/>
      </p:cViewPr>
      <p:guideLst>
        <p:guide orient="horz" pos="2925"/>
        <p:guide orient="horz" pos="2928"/>
        <p:guide pos="215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736D592-B52D-4323-BEA9-E753D4CCC492}" type="datetimeFigureOut">
              <a:rPr lang="en-US"/>
              <a:pPr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ED8E5C5-A91E-4C3A-B94F-FE0BC2F07CF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1773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6D5CC4F-FC28-471A-AC40-6C4C3FDF2696}" type="datetimeFigureOut">
              <a:rPr lang="en-US"/>
              <a:pPr/>
              <a:t>4/15/2020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C799D5C-2659-4227-AB7F-BB3240CCA0E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431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9788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1pPr>
            <a:lvl2pPr marL="751046" indent="-288864" eaLnBrk="0" hangingPunct="0">
              <a:defRPr sz="2400"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2pPr>
            <a:lvl3pPr marL="1155456" indent="-231091" eaLnBrk="0" hangingPunct="0">
              <a:defRPr sz="2400"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3pPr>
            <a:lvl4pPr marL="1617639" indent="-231091" eaLnBrk="0" hangingPunct="0">
              <a:defRPr sz="2400"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4pPr>
            <a:lvl5pPr marL="2079820" indent="-231091" eaLnBrk="0" hangingPunct="0">
              <a:defRPr sz="2400"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5pPr>
            <a:lvl6pPr marL="2542003" indent="-231091" defTabSz="4621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6pPr>
            <a:lvl7pPr marL="3004186" indent="-231091" defTabSz="4621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7pPr>
            <a:lvl8pPr marL="3466367" indent="-231091" defTabSz="4621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8pPr>
            <a:lvl9pPr marL="3928550" indent="-231091" defTabSz="4621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AE00EF8-8EB5-45F6-867F-AF46CDF30ECB}" type="slidenum">
              <a:rPr lang="en-US" sz="1200">
                <a:latin typeface="Calibri" panose="020F0502020204030204" pitchFamily="34" charset="0"/>
              </a:rPr>
              <a:pPr eaLnBrk="1" hangingPunct="1"/>
              <a:t>1</a:t>
            </a:fld>
            <a:endParaRPr lang="en-US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048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B7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596900"/>
            <a:ext cx="9144000" cy="46038"/>
          </a:xfrm>
          <a:prstGeom prst="rect">
            <a:avLst/>
          </a:prstGeom>
          <a:solidFill>
            <a:srgbClr val="7B0000"/>
          </a:solidFill>
          <a:ln>
            <a:noFill/>
          </a:ln>
          <a:effectLst>
            <a:outerShdw blurRad="50800" dist="38100" dir="5400000" algn="t" rotWithShape="0">
              <a:srgbClr val="808080">
                <a:alpha val="1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" name="Picture 13" descr="logo_wh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589" y="50800"/>
            <a:ext cx="15478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273175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https://crowe.wisc.edu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D912E4-4639-4551-B419-C8046E4C598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73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Red_Background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B7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596900"/>
            <a:ext cx="9144000" cy="46038"/>
          </a:xfrm>
          <a:prstGeom prst="rect">
            <a:avLst/>
          </a:prstGeom>
          <a:solidFill>
            <a:srgbClr val="7B0000"/>
          </a:solidFill>
          <a:ln>
            <a:noFill/>
          </a:ln>
          <a:effectLst>
            <a:outerShdw blurRad="50800" dist="38100" dir="5400000" algn="t" rotWithShape="0">
              <a:srgbClr val="808080">
                <a:alpha val="1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7" name="Picture 13" descr="logo_wht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589" y="50800"/>
            <a:ext cx="15478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273175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spc="1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2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https://crowe.wisc.edu</a:t>
            </a:r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27E062-F5CA-4766-97F2-99E38CA5F28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949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920" y="870525"/>
            <a:ext cx="8331200" cy="125095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465" y="1710061"/>
            <a:ext cx="8331200" cy="4208463"/>
          </a:xfrm>
        </p:spPr>
        <p:txBody>
          <a:bodyPr/>
          <a:lstStyle>
            <a:lvl1pPr indent="-274320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-274320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777240" indent="-228600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05840" indent="-228600"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188720" indent="-228600"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https://crowe.wisc.edu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49FDCD-73FB-4B41-A07E-884B3345DF8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527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920" y="868410"/>
            <a:ext cx="8331200" cy="125095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465" y="1710440"/>
            <a:ext cx="8331200" cy="4208463"/>
          </a:xfrm>
        </p:spPr>
        <p:txBody>
          <a:bodyPr/>
          <a:lstStyle>
            <a:lvl1pPr indent="-274320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-274320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777240" indent="-228600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05840" indent="-228600"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188720" indent="-228600"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https://crowe.wisc.edu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49FDCD-73FB-4B41-A07E-884B3345DF8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077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ctr">
              <a:defRPr sz="3200" b="1" cap="all" spc="3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3604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https://crowe.wisc.edu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6B8DA0-24D6-48D3-B0CC-97C287937FA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42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https://crowe.wisc.edu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906F7F-CC14-4989-8138-2BCEFC00D7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55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54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66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21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https://crowe.wisc.edu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A01DE5-77E4-4F68-975F-612E4B96600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7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https://crowe.wisc.edu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706E5C-B00C-4C1B-BBF7-05B16A35D2C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82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-12699" y="6558555"/>
            <a:ext cx="9182100" cy="30780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6900" y="870525"/>
            <a:ext cx="8331200" cy="1250950"/>
          </a:xfrm>
          <a:prstGeom prst="rect">
            <a:avLst/>
          </a:prstGeom>
          <a:effectLst/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1825" y="1710061"/>
            <a:ext cx="8331200" cy="420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6508419"/>
            <a:ext cx="2895600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https://crowe.wisc.edu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4800" y="6508419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2F2F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6493F8-D6C9-4E7B-B156-12E83CC99C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B7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0" y="596900"/>
            <a:ext cx="9144000" cy="46038"/>
          </a:xfrm>
          <a:prstGeom prst="rect">
            <a:avLst/>
          </a:prstGeom>
          <a:solidFill>
            <a:srgbClr val="7B0000"/>
          </a:solidFill>
          <a:ln>
            <a:noFill/>
          </a:ln>
          <a:effectLst>
            <a:outerShdw blurRad="50800" dist="38100" dir="5400000" algn="t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3" name="Picture 49" descr="logo_wht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589" y="50800"/>
            <a:ext cx="15478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63" r:id="rId4"/>
    <p:sldLayoutId id="2147483975" r:id="rId5"/>
    <p:sldLayoutId id="2147483964" r:id="rId6"/>
    <p:sldLayoutId id="2147483968" r:id="rId7"/>
    <p:sldLayoutId id="2147483969" r:id="rId8"/>
    <p:sldLayoutId id="2147483970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AD0000"/>
          </a:solidFill>
          <a:effectLst>
            <a:outerShdw blurRad="57150" dist="25400" dir="2700000" algn="tl" rotWithShape="0">
              <a:srgbClr val="000000">
                <a:alpha val="30000"/>
              </a:srgbClr>
            </a:outerShdw>
          </a:effectLst>
          <a:latin typeface="Arial"/>
          <a:ea typeface="MS PGothic" panose="020B0600070205080204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200">
          <a:solidFill>
            <a:srgbClr val="AD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200">
          <a:solidFill>
            <a:srgbClr val="AD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200">
          <a:solidFill>
            <a:srgbClr val="AD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200">
          <a:solidFill>
            <a:srgbClr val="AD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200">
          <a:solidFill>
            <a:srgbClr val="B70000"/>
          </a:solidFill>
          <a:latin typeface="Candara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200">
          <a:solidFill>
            <a:srgbClr val="B70000"/>
          </a:solidFill>
          <a:latin typeface="Candara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200">
          <a:solidFill>
            <a:srgbClr val="B70000"/>
          </a:solidFill>
          <a:latin typeface="Candara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200">
          <a:solidFill>
            <a:srgbClr val="B70000"/>
          </a:solidFill>
          <a:latin typeface="Candara" charset="0"/>
          <a:ea typeface="ＭＳ Ｐゴシック" charset="0"/>
          <a:cs typeface="ＭＳ Ｐゴシック" charset="0"/>
        </a:defRPr>
      </a:lvl9pPr>
    </p:titleStyle>
    <p:bodyStyle>
      <a:lvl1pPr marL="256032" indent="-338328" algn="l" defTabSz="457200" rtl="0" eaLnBrk="1" fontAlgn="base" hangingPunct="1">
        <a:spcBef>
          <a:spcPct val="0"/>
        </a:spcBef>
        <a:spcAft>
          <a:spcPts val="1200"/>
        </a:spcAft>
        <a:buClr>
          <a:srgbClr val="B70014"/>
        </a:buClr>
        <a:buSzPct val="90000"/>
        <a:buFont typeface="Wingdings" charset="2"/>
        <a:buChar char="§"/>
        <a:defRPr sz="2200" kern="1200">
          <a:solidFill>
            <a:srgbClr val="404040"/>
          </a:solidFill>
          <a:latin typeface="Arial"/>
          <a:ea typeface="MS PGothic" panose="020B0600070205080204" pitchFamily="34" charset="-128"/>
          <a:cs typeface="Arial"/>
        </a:defRPr>
      </a:lvl1pPr>
      <a:lvl2pPr marL="777240" indent="-274320" algn="l" defTabSz="457200" rtl="0" eaLnBrk="1" fontAlgn="base" hangingPunct="1">
        <a:spcBef>
          <a:spcPct val="0"/>
        </a:spcBef>
        <a:spcAft>
          <a:spcPts val="1200"/>
        </a:spcAft>
        <a:buClr>
          <a:srgbClr val="B70014"/>
        </a:buClr>
        <a:buSzPct val="90000"/>
        <a:buFont typeface="Wingdings" charset="2"/>
        <a:buChar char="§"/>
        <a:defRPr sz="2000" kern="1200">
          <a:solidFill>
            <a:srgbClr val="404040"/>
          </a:solidFill>
          <a:latin typeface="Arial"/>
          <a:ea typeface="MS PGothic" panose="020B0600070205080204" pitchFamily="34" charset="-128"/>
          <a:cs typeface="Arial"/>
        </a:defRPr>
      </a:lvl2pPr>
      <a:lvl3pPr marL="1051560" indent="-228600" algn="l" defTabSz="457200" rtl="0" eaLnBrk="1" fontAlgn="base" hangingPunct="1">
        <a:spcBef>
          <a:spcPct val="0"/>
        </a:spcBef>
        <a:spcAft>
          <a:spcPts val="1200"/>
        </a:spcAft>
        <a:buClr>
          <a:srgbClr val="B70014"/>
        </a:buClr>
        <a:buSzPct val="90000"/>
        <a:buFont typeface="Wingdings" charset="2"/>
        <a:buChar char="§"/>
        <a:defRPr sz="1800" kern="1200">
          <a:solidFill>
            <a:srgbClr val="404040"/>
          </a:solidFill>
          <a:latin typeface="Arial"/>
          <a:ea typeface="MS PGothic" panose="020B0600070205080204" pitchFamily="34" charset="-128"/>
          <a:cs typeface="Arial"/>
        </a:defRPr>
      </a:lvl3pPr>
      <a:lvl4pPr marL="1280160" indent="-228600" algn="l" defTabSz="457200" rtl="0" eaLnBrk="1" fontAlgn="base" hangingPunct="1">
        <a:spcBef>
          <a:spcPct val="0"/>
        </a:spcBef>
        <a:spcAft>
          <a:spcPts val="1200"/>
        </a:spcAft>
        <a:buClr>
          <a:srgbClr val="7F7F7F"/>
        </a:buClr>
        <a:buSzPct val="90000"/>
        <a:buFont typeface="Wingdings" charset="2"/>
        <a:buChar char="§"/>
        <a:defRPr sz="1600" kern="1200">
          <a:solidFill>
            <a:srgbClr val="404040"/>
          </a:solidFill>
          <a:latin typeface="Arial"/>
          <a:ea typeface="MS PGothic" panose="020B0600070205080204" pitchFamily="34" charset="-128"/>
          <a:cs typeface="Arial"/>
        </a:defRPr>
      </a:lvl4pPr>
      <a:lvl5pPr marL="1463040" indent="-228600" algn="l" defTabSz="457200" rtl="0" eaLnBrk="1" fontAlgn="base" hangingPunct="1">
        <a:spcBef>
          <a:spcPct val="0"/>
        </a:spcBef>
        <a:spcAft>
          <a:spcPts val="1200"/>
        </a:spcAft>
        <a:buClr>
          <a:srgbClr val="7F7F7F"/>
        </a:buClr>
        <a:buSzPct val="90000"/>
        <a:buFont typeface="Wingdings" charset="2"/>
        <a:buChar char="§"/>
        <a:defRPr sz="1400" kern="1200">
          <a:solidFill>
            <a:srgbClr val="404040"/>
          </a:solidFill>
          <a:latin typeface="Arial"/>
          <a:ea typeface="MS PGothic" panose="020B0600070205080204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rowe.wisc.edu/impact-of-covid19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" t="28627" r="9607" b="20408"/>
          <a:stretch/>
        </p:blipFill>
        <p:spPr>
          <a:xfrm>
            <a:off x="361642" y="1010336"/>
            <a:ext cx="7042048" cy="28250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8" y="649454"/>
            <a:ext cx="9143999" cy="135221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46532"/>
            <a:ext cx="9143999" cy="2168568"/>
          </a:xfrm>
        </p:spPr>
        <p:txBody>
          <a:bodyPr>
            <a:noAutofit/>
          </a:bodyPr>
          <a:lstStyle/>
          <a:p>
            <a:pPr eaLnBrk="1" hangingPunct="1">
              <a:spcAft>
                <a:spcPts val="0"/>
              </a:spcAft>
            </a:pPr>
            <a:r>
              <a:rPr lang="en-US" sz="3200" dirty="0" smtClean="0">
                <a:solidFill>
                  <a:srgbClr val="B70014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1676400" y="-2324100"/>
            <a:ext cx="1846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ews Gothic MT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sz="1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0800000" flipV="1">
            <a:off x="141932" y="3988088"/>
            <a:ext cx="8331200" cy="1572407"/>
          </a:xfrm>
          <a:prstGeom prst="rect">
            <a:avLst/>
          </a:prstGeom>
          <a:effectLst/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 kern="1200">
                <a:solidFill>
                  <a:srgbClr val="AD0000"/>
                </a:solidFill>
                <a:effectLst>
                  <a:outerShdw blurRad="57150" dist="25400" dir="2700000" algn="tl" rotWithShape="0">
                    <a:srgbClr val="000000">
                      <a:alpha val="30000"/>
                    </a:srgbClr>
                  </a:outerShdw>
                </a:effectLst>
                <a:latin typeface="Arial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AD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AD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AD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AD0000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B70000"/>
                </a:solidFill>
                <a:latin typeface="Candara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B70000"/>
                </a:solidFill>
                <a:latin typeface="Candara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B70000"/>
                </a:solidFill>
                <a:latin typeface="Candara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B70000"/>
                </a:solidFill>
                <a:latin typeface="Candar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600" dirty="0" smtClean="0"/>
              <a:t>Update on the Wisconsin Economy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Noah Williams</a:t>
            </a:r>
          </a:p>
          <a:p>
            <a:r>
              <a:rPr lang="en-US" sz="2800" dirty="0" smtClean="0"/>
              <a:t>April 15, 2020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https://crowe.wisc.edu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900" y="870525"/>
            <a:ext cx="8331200" cy="640775"/>
          </a:xfrm>
        </p:spPr>
        <p:txBody>
          <a:bodyPr/>
          <a:lstStyle/>
          <a:p>
            <a:r>
              <a:rPr lang="en-US" dirty="0" smtClean="0"/>
              <a:t>Household Consumption Patterns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https://crowe.wisc.edu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2" t="17812" r="5559" b="20961"/>
          <a:stretch/>
        </p:blipFill>
        <p:spPr>
          <a:xfrm>
            <a:off x="436900" y="1602659"/>
            <a:ext cx="7954298" cy="4100664"/>
          </a:xfrm>
        </p:spPr>
      </p:pic>
      <p:sp>
        <p:nvSpPr>
          <p:cNvPr id="7" name="TextBox 6"/>
          <p:cNvSpPr txBox="1"/>
          <p:nvPr/>
        </p:nvSpPr>
        <p:spPr>
          <a:xfrm>
            <a:off x="1012723" y="5954421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Earnest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1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109" y="798216"/>
            <a:ext cx="8331200" cy="640775"/>
          </a:xfrm>
        </p:spPr>
        <p:txBody>
          <a:bodyPr/>
          <a:lstStyle/>
          <a:p>
            <a:r>
              <a:rPr lang="en-US" dirty="0" smtClean="0"/>
              <a:t>Airline Passenger Traffic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https://crowe.wisc.edu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2723" y="5954421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SafeGraph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484" y="1358728"/>
            <a:ext cx="5804986" cy="4559472"/>
          </a:xfrm>
        </p:spPr>
      </p:pic>
    </p:spTree>
    <p:extLst>
      <p:ext uri="{BB962C8B-B14F-4D97-AF65-F5344CB8AC3E}">
        <p14:creationId xmlns:p14="http://schemas.microsoft.com/office/powerpoint/2010/main" val="346732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109" y="798216"/>
            <a:ext cx="8331200" cy="640775"/>
          </a:xfrm>
        </p:spPr>
        <p:txBody>
          <a:bodyPr/>
          <a:lstStyle/>
          <a:p>
            <a:r>
              <a:rPr lang="en-US" dirty="0" smtClean="0"/>
              <a:t>China’s Decline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https://crowe.wisc.edu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006" y="1485335"/>
            <a:ext cx="6343703" cy="4432865"/>
          </a:xfrm>
        </p:spPr>
      </p:pic>
    </p:spTree>
    <p:extLst>
      <p:ext uri="{BB962C8B-B14F-4D97-AF65-F5344CB8AC3E}">
        <p14:creationId xmlns:p14="http://schemas.microsoft.com/office/powerpoint/2010/main" val="428236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109" y="798216"/>
            <a:ext cx="8331200" cy="640775"/>
          </a:xfrm>
        </p:spPr>
        <p:txBody>
          <a:bodyPr/>
          <a:lstStyle/>
          <a:p>
            <a:r>
              <a:rPr lang="en-US" dirty="0" smtClean="0"/>
              <a:t>China’s Recovery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https://crowe.wisc.edu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845" y="1474301"/>
            <a:ext cx="6422877" cy="4443899"/>
          </a:xfrm>
        </p:spPr>
      </p:pic>
    </p:spTree>
    <p:extLst>
      <p:ext uri="{BB962C8B-B14F-4D97-AF65-F5344CB8AC3E}">
        <p14:creationId xmlns:p14="http://schemas.microsoft.com/office/powerpoint/2010/main" val="322630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900" y="870525"/>
            <a:ext cx="8331200" cy="640775"/>
          </a:xfrm>
        </p:spPr>
        <p:txBody>
          <a:bodyPr/>
          <a:lstStyle/>
          <a:p>
            <a:r>
              <a:rPr lang="en-US" dirty="0" smtClean="0"/>
              <a:t>Initial Data on PPP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5" y="1467436"/>
            <a:ext cx="8526125" cy="493336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Paycheck Protection Program: $350 billion allocated through SBA for &lt;500 employees. 8 weeks of expenses, forgivable if 75% payroll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As of Tuesday: $268B approved nationwide to 1.2 million applicants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As of Monday: </a:t>
            </a:r>
            <a:r>
              <a:rPr lang="en-US" sz="2000" b="1" dirty="0" smtClean="0"/>
              <a:t>31,702 loans </a:t>
            </a:r>
            <a:r>
              <a:rPr lang="en-US" sz="2000" dirty="0" smtClean="0"/>
              <a:t>in Wisconsin approved, totaling </a:t>
            </a:r>
            <a:r>
              <a:rPr lang="en-US" sz="2000" b="1" dirty="0" smtClean="0"/>
              <a:t>$7.28B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For comparison, size of Wisconsin small business sector from 2017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https://crowe.wisc.edu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568229"/>
              </p:ext>
            </p:extLst>
          </p:nvPr>
        </p:nvGraphicFramePr>
        <p:xfrm>
          <a:off x="1313610" y="3747305"/>
          <a:ext cx="6577780" cy="2021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77961"/>
                <a:gridCol w="1410929"/>
                <a:gridCol w="1644445"/>
                <a:gridCol w="16444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Share</a:t>
                      </a:r>
                      <a:r>
                        <a:rPr lang="en-US" baseline="0" dirty="0" smtClean="0"/>
                        <a:t> of Firms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Share of Employment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Payroll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$50.3</a:t>
                      </a:r>
                      <a:r>
                        <a:rPr lang="en-US" baseline="0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Retail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$3.7B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Food</a:t>
                      </a:r>
                      <a:r>
                        <a:rPr lang="en-US" baseline="0" dirty="0" smtClean="0"/>
                        <a:t> &amp; accommodations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$2.5B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0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900" y="870525"/>
            <a:ext cx="8331200" cy="640775"/>
          </a:xfrm>
        </p:spPr>
        <p:txBody>
          <a:bodyPr/>
          <a:lstStyle/>
          <a:p>
            <a:r>
              <a:rPr lang="en-US" dirty="0" smtClean="0"/>
              <a:t>Economic Impact of COVID-19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5" y="1467436"/>
            <a:ext cx="8526125" cy="493336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Regular updates posted on our webpage</a:t>
            </a:r>
            <a:r>
              <a:rPr lang="en-US" sz="2400" dirty="0"/>
              <a:t>: </a:t>
            </a: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://crowe.wisc.edu/impact-of-covid19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Topics to discuss today:</a:t>
            </a:r>
          </a:p>
          <a:p>
            <a:pPr marL="112014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Labor Market and Unemployment</a:t>
            </a:r>
          </a:p>
          <a:p>
            <a:pPr marL="112014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Economic Activity</a:t>
            </a:r>
          </a:p>
          <a:p>
            <a:pPr marL="112014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Household Consumption and Retail Sales</a:t>
            </a:r>
          </a:p>
          <a:p>
            <a:pPr marL="112014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Airlines and Transportation</a:t>
            </a:r>
          </a:p>
          <a:p>
            <a:pPr marL="112014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China’s Experience</a:t>
            </a:r>
          </a:p>
          <a:p>
            <a:pPr marL="112014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Initial Data on PPP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https://crowe.wisc.edu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6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30" y="1337188"/>
            <a:ext cx="6298335" cy="503866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900" y="870525"/>
            <a:ext cx="8331200" cy="640775"/>
          </a:xfrm>
        </p:spPr>
        <p:txBody>
          <a:bodyPr/>
          <a:lstStyle/>
          <a:p>
            <a:r>
              <a:rPr lang="en-US" dirty="0" smtClean="0"/>
              <a:t>Initial Unemployment Claims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https://crowe.wisc.edu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33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324" y="1511300"/>
            <a:ext cx="5805390" cy="46443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900" y="870525"/>
            <a:ext cx="8331200" cy="640775"/>
          </a:xfrm>
        </p:spPr>
        <p:txBody>
          <a:bodyPr/>
          <a:lstStyle/>
          <a:p>
            <a:r>
              <a:rPr lang="en-US" dirty="0" smtClean="0"/>
              <a:t>Initial Unemployment Claims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https://crowe.wisc.edu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3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900" y="870525"/>
            <a:ext cx="8331200" cy="640775"/>
          </a:xfrm>
        </p:spPr>
        <p:txBody>
          <a:bodyPr/>
          <a:lstStyle/>
          <a:p>
            <a:r>
              <a:rPr lang="en-US" dirty="0" smtClean="0"/>
              <a:t>Estimated Unemployment Rate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https://crowe.wisc.edu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181" y="1440508"/>
            <a:ext cx="5903713" cy="4722971"/>
          </a:xfrm>
        </p:spPr>
      </p:pic>
    </p:spTree>
    <p:extLst>
      <p:ext uri="{BB962C8B-B14F-4D97-AF65-F5344CB8AC3E}">
        <p14:creationId xmlns:p14="http://schemas.microsoft.com/office/powerpoint/2010/main" val="270533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900" y="870525"/>
            <a:ext cx="8331200" cy="640775"/>
          </a:xfrm>
        </p:spPr>
        <p:txBody>
          <a:bodyPr/>
          <a:lstStyle/>
          <a:p>
            <a:r>
              <a:rPr lang="en-US" dirty="0" smtClean="0"/>
              <a:t>Value of Public Companies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https://crowe.wisc.edu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678" y="1404666"/>
            <a:ext cx="6125496" cy="4900397"/>
          </a:xfrm>
        </p:spPr>
      </p:pic>
    </p:spTree>
    <p:extLst>
      <p:ext uri="{BB962C8B-B14F-4D97-AF65-F5344CB8AC3E}">
        <p14:creationId xmlns:p14="http://schemas.microsoft.com/office/powerpoint/2010/main" val="36797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900" y="870525"/>
            <a:ext cx="8331200" cy="640775"/>
          </a:xfrm>
        </p:spPr>
        <p:txBody>
          <a:bodyPr/>
          <a:lstStyle/>
          <a:p>
            <a:r>
              <a:rPr lang="en-US" dirty="0" smtClean="0"/>
              <a:t>Economic Activity: Foot Traffic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https://crowe.wisc.edu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335" y="1502260"/>
            <a:ext cx="6078099" cy="4556838"/>
          </a:xfrm>
        </p:spPr>
      </p:pic>
      <p:sp>
        <p:nvSpPr>
          <p:cNvPr id="7" name="TextBox 6"/>
          <p:cNvSpPr txBox="1"/>
          <p:nvPr/>
        </p:nvSpPr>
        <p:spPr>
          <a:xfrm>
            <a:off x="1504335" y="6059098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SafeGraph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4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900" y="870525"/>
            <a:ext cx="8331200" cy="640775"/>
          </a:xfrm>
        </p:spPr>
        <p:txBody>
          <a:bodyPr/>
          <a:lstStyle/>
          <a:p>
            <a:r>
              <a:rPr lang="en-US" dirty="0" smtClean="0"/>
              <a:t>Economic Activity: Foot Traffic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https://crowe.wisc.edu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3" t="18304" r="3716" b="16044"/>
          <a:stretch/>
        </p:blipFill>
        <p:spPr>
          <a:xfrm>
            <a:off x="988390" y="1653080"/>
            <a:ext cx="7437509" cy="4069293"/>
          </a:xfrm>
        </p:spPr>
      </p:pic>
      <p:sp>
        <p:nvSpPr>
          <p:cNvPr id="7" name="TextBox 6"/>
          <p:cNvSpPr txBox="1"/>
          <p:nvPr/>
        </p:nvSpPr>
        <p:spPr>
          <a:xfrm>
            <a:off x="1465005" y="5746064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SafeGraph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18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900" y="870525"/>
            <a:ext cx="8331200" cy="640775"/>
          </a:xfrm>
        </p:spPr>
        <p:txBody>
          <a:bodyPr/>
          <a:lstStyle/>
          <a:p>
            <a:r>
              <a:rPr lang="en-US" dirty="0" smtClean="0"/>
              <a:t>Household Consumption Patterns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https://crowe.wisc.edu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962" y="1398140"/>
            <a:ext cx="6739076" cy="5052382"/>
          </a:xfrm>
        </p:spPr>
      </p:pic>
      <p:sp>
        <p:nvSpPr>
          <p:cNvPr id="7" name="TextBox 6"/>
          <p:cNvSpPr txBox="1"/>
          <p:nvPr/>
        </p:nvSpPr>
        <p:spPr>
          <a:xfrm>
            <a:off x="1012723" y="6139087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Earnest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83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R 2014 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BOR 2014 FINAL.potx</Template>
  <TotalTime>24906</TotalTime>
  <Words>247</Words>
  <Application>Microsoft Office PowerPoint</Application>
  <PresentationFormat>On-screen Show (4:3)</PresentationFormat>
  <Paragraphs>66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BOR 2014 FINAL</vt:lpstr>
      <vt:lpstr>    </vt:lpstr>
      <vt:lpstr>Economic Impact of COVID-19</vt:lpstr>
      <vt:lpstr>Initial Unemployment Claims </vt:lpstr>
      <vt:lpstr>Initial Unemployment Claims </vt:lpstr>
      <vt:lpstr>Estimated Unemployment Rate</vt:lpstr>
      <vt:lpstr>Value of Public Companies</vt:lpstr>
      <vt:lpstr>Economic Activity: Foot Traffic</vt:lpstr>
      <vt:lpstr>Economic Activity: Foot Traffic</vt:lpstr>
      <vt:lpstr>Household Consumption Patterns</vt:lpstr>
      <vt:lpstr>Household Consumption Patterns</vt:lpstr>
      <vt:lpstr>Airline Passenger Traffic</vt:lpstr>
      <vt:lpstr>China’s Decline</vt:lpstr>
      <vt:lpstr>China’s Recovery</vt:lpstr>
      <vt:lpstr>Initial Data on PPP</vt:lpstr>
    </vt:vector>
  </TitlesOfParts>
  <Company>University of Wisconsin Madison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Noah Williams</dc:creator>
  <cp:lastModifiedBy>Lindsey Kemnitz</cp:lastModifiedBy>
  <cp:revision>1156</cp:revision>
  <cp:lastPrinted>2017-09-06T00:41:13Z</cp:lastPrinted>
  <dcterms:created xsi:type="dcterms:W3CDTF">2014-01-31T21:48:16Z</dcterms:created>
  <dcterms:modified xsi:type="dcterms:W3CDTF">2020-04-15T21:34:29Z</dcterms:modified>
</cp:coreProperties>
</file>